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4" r:id="rId2"/>
    <p:sldId id="265" r:id="rId3"/>
    <p:sldId id="266" r:id="rId4"/>
    <p:sldId id="263" r:id="rId5"/>
    <p:sldId id="256" r:id="rId6"/>
    <p:sldId id="258" r:id="rId7"/>
    <p:sldId id="267" r:id="rId8"/>
    <p:sldId id="262" r:id="rId9"/>
    <p:sldId id="269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169EC-5E89-4913-BADE-F586FE01FD53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5310C-77E9-4532-B09C-92BBEA438C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897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2C6E-BBBD-416C-B198-A71BAE5C2898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9738-B03A-48C3-8574-66CBA2A50EFC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E372-1ECF-46C9-BC8A-23AAAB10030F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CE3E-9ED2-43AB-9F07-D34F01690A02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626-6522-45A5-A2A7-26B71BE99C87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55ABE-C346-4413-B7C4-348D841554E0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EFFC-9B11-4A6E-A8AE-55D46D552897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7825-8A38-4101-82AE-FFFFB7BA9003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218E0-C1C1-4170-9A66-07701FD0D732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E199-24E5-4FE2-8DFD-47D8121DEB3D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2F411-B944-46C1-B744-26BC7646A917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29BC4-09BD-4A8B-904C-51A5DBB18795}" type="datetime1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04%20-%20&#1088;&#1072;&#1079;&#1076;&#1077;&#1083;%201,%20&#1091;&#1087;&#1088;.%203a%20-%20&#1055;&#1086;&#1083;&#1080;&#1083;&#1086;&#1075;%20.mp3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03%20-%20&#1088;&#1072;&#1079;&#1076;&#1077;&#1083;%201,%20&#1091;&#1087;&#1088;.%201&#1072;%20-%20&#1058;&#1077;&#1082;&#1089;&#1090;%20&#1086;%20&#1085;&#1077;&#1084;&#1077;&#1094;&#1082;&#1086;&#1081;%20&#1084;&#1086;&#1083;&#1086;&#1076;&#1105;&#1078;&#1080;.mp3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0"/>
            <a:ext cx="6308725" cy="68580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14500" y="785813"/>
            <a:ext cx="6188075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4400" dirty="0">
                <a:solidFill>
                  <a:schemeClr val="bg1"/>
                </a:solidFill>
                <a:latin typeface="+mn-lt"/>
              </a:rPr>
              <a:t>Wie geht es dir heute? </a:t>
            </a:r>
            <a:endParaRPr lang="ru-RU" sz="4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bedeutet diese Wörter</a:t>
            </a:r>
            <a:r>
              <a:rPr lang="de-DE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r>
              <a:rPr lang="de-DE" dirty="0" smtClean="0"/>
              <a:t>Zersplitterung in Subkulturen, </a:t>
            </a:r>
            <a:endParaRPr lang="ru-RU" dirty="0" smtClean="0"/>
          </a:p>
          <a:p>
            <a:r>
              <a:rPr lang="de-DE" dirty="0" smtClean="0"/>
              <a:t>junge </a:t>
            </a:r>
            <a:r>
              <a:rPr lang="de-DE" dirty="0" smtClean="0"/>
              <a:t>Christen, </a:t>
            </a:r>
            <a:endParaRPr lang="ru-RU" dirty="0" smtClean="0"/>
          </a:p>
          <a:p>
            <a:r>
              <a:rPr lang="de-DE" dirty="0" smtClean="0"/>
              <a:t>Techno-Freaks</a:t>
            </a:r>
            <a:r>
              <a:rPr lang="de-DE" dirty="0" smtClean="0"/>
              <a:t>, </a:t>
            </a:r>
            <a:endParaRPr lang="ru-RU" dirty="0" smtClean="0"/>
          </a:p>
          <a:p>
            <a:r>
              <a:rPr lang="de-DE" dirty="0" smtClean="0"/>
              <a:t>Punks</a:t>
            </a:r>
            <a:r>
              <a:rPr lang="de-DE" dirty="0" smtClean="0"/>
              <a:t>, Sportbesessene, Bodybuilder, </a:t>
            </a:r>
            <a:endParaRPr lang="ru-RU" dirty="0" smtClean="0"/>
          </a:p>
          <a:p>
            <a:r>
              <a:rPr lang="de-DE" dirty="0" smtClean="0"/>
              <a:t>Neonazis</a:t>
            </a:r>
            <a:r>
              <a:rPr lang="de-DE" dirty="0" smtClean="0"/>
              <a:t>, Autonome, Hippies, </a:t>
            </a:r>
            <a:endParaRPr lang="ru-RU" dirty="0" smtClean="0"/>
          </a:p>
          <a:p>
            <a:r>
              <a:rPr lang="de-DE" dirty="0" smtClean="0"/>
              <a:t>Computerkids,</a:t>
            </a:r>
            <a:endParaRPr lang="ru-RU" dirty="0" smtClean="0"/>
          </a:p>
          <a:p>
            <a:r>
              <a:rPr lang="de-DE" dirty="0" smtClean="0"/>
              <a:t> </a:t>
            </a:r>
            <a:r>
              <a:rPr lang="de-DE" dirty="0" smtClean="0"/>
              <a:t>Umweltschützer, </a:t>
            </a:r>
            <a:endParaRPr lang="ru-RU" dirty="0" smtClean="0"/>
          </a:p>
          <a:p>
            <a:r>
              <a:rPr lang="de-DE" dirty="0" smtClean="0"/>
              <a:t>Einzelgänger</a:t>
            </a:r>
            <a:r>
              <a:rPr lang="de-DE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Lyuba\Lyuba\ЛЮБА\Шаблоны слайдов\FreePpt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332656"/>
            <a:ext cx="5400600" cy="417512"/>
          </a:xfrm>
        </p:spPr>
        <p:txBody>
          <a:bodyPr>
            <a:noAutofit/>
          </a:bodyPr>
          <a:lstStyle/>
          <a:p>
            <a:pPr eaLnBrk="1" hangingPunct="1"/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Die Jugendszene in Deutschland: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>
          <a:xfrm>
            <a:off x="8388424" y="6021288"/>
            <a:ext cx="29837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24" name="Line 15"/>
          <p:cNvSpPr>
            <a:spLocks noChangeShapeType="1"/>
          </p:cNvSpPr>
          <p:nvPr/>
        </p:nvSpPr>
        <p:spPr bwMode="auto">
          <a:xfrm>
            <a:off x="3563938" y="17002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50825" y="692150"/>
            <a:ext cx="4106863" cy="935038"/>
            <a:chOff x="158" y="436"/>
            <a:chExt cx="2587" cy="589"/>
          </a:xfrm>
        </p:grpSpPr>
        <p:sp>
          <p:nvSpPr>
            <p:cNvPr id="5159" name="AutoShape 3"/>
            <p:cNvSpPr>
              <a:spLocks noChangeArrowheads="1"/>
            </p:cNvSpPr>
            <p:nvPr/>
          </p:nvSpPr>
          <p:spPr bwMode="auto">
            <a:xfrm>
              <a:off x="158" y="527"/>
              <a:ext cx="1043" cy="49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CC9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800" dirty="0">
                  <a:latin typeface="Times New Roman" pitchFamily="18" charset="0"/>
                  <a:cs typeface="Times New Roman" pitchFamily="18" charset="0"/>
                </a:rPr>
                <a:t>Cliquen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0" name="Line 17"/>
            <p:cNvSpPr>
              <a:spLocks noChangeShapeType="1"/>
            </p:cNvSpPr>
            <p:nvPr/>
          </p:nvSpPr>
          <p:spPr bwMode="auto">
            <a:xfrm flipH="1">
              <a:off x="1202" y="436"/>
              <a:ext cx="1543" cy="31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4284663" y="692150"/>
            <a:ext cx="4464050" cy="1152525"/>
            <a:chOff x="2699" y="436"/>
            <a:chExt cx="2812" cy="726"/>
          </a:xfrm>
        </p:grpSpPr>
        <p:sp>
          <p:nvSpPr>
            <p:cNvPr id="5157" name="AutoShape 14"/>
            <p:cNvSpPr>
              <a:spLocks noChangeArrowheads="1"/>
            </p:cNvSpPr>
            <p:nvPr/>
          </p:nvSpPr>
          <p:spPr bwMode="auto">
            <a:xfrm>
              <a:off x="4468" y="618"/>
              <a:ext cx="1043" cy="5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CC9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800" dirty="0">
                  <a:latin typeface="Times New Roman" pitchFamily="18" charset="0"/>
                  <a:cs typeface="Times New Roman" pitchFamily="18" charset="0"/>
                </a:rPr>
                <a:t>Einzel-</a:t>
              </a:r>
            </a:p>
            <a:p>
              <a:pPr algn="ctr"/>
              <a:r>
                <a:rPr lang="de-DE" sz="2800" dirty="0" err="1">
                  <a:latin typeface="Times New Roman" pitchFamily="18" charset="0"/>
                  <a:cs typeface="Times New Roman" pitchFamily="18" charset="0"/>
                </a:rPr>
                <a:t>gänger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8" name="Line 18"/>
            <p:cNvSpPr>
              <a:spLocks noChangeShapeType="1"/>
            </p:cNvSpPr>
            <p:nvPr/>
          </p:nvSpPr>
          <p:spPr bwMode="auto">
            <a:xfrm>
              <a:off x="2699" y="436"/>
              <a:ext cx="1768" cy="31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1979614" y="2205038"/>
            <a:ext cx="1511300" cy="4248150"/>
            <a:chOff x="1247" y="1389"/>
            <a:chExt cx="952" cy="2676"/>
          </a:xfrm>
        </p:grpSpPr>
        <p:sp>
          <p:nvSpPr>
            <p:cNvPr id="5155" name="AutoShape 11"/>
            <p:cNvSpPr>
              <a:spLocks noChangeArrowheads="1"/>
            </p:cNvSpPr>
            <p:nvPr/>
          </p:nvSpPr>
          <p:spPr bwMode="auto">
            <a:xfrm>
              <a:off x="1247" y="3521"/>
              <a:ext cx="952" cy="544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800" dirty="0">
                  <a:latin typeface="Times New Roman" pitchFamily="18" charset="0"/>
                  <a:cs typeface="Times New Roman" pitchFamily="18" charset="0"/>
                </a:rPr>
                <a:t>Hippies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6" name="Line 22"/>
            <p:cNvSpPr>
              <a:spLocks noChangeShapeType="1"/>
            </p:cNvSpPr>
            <p:nvPr/>
          </p:nvSpPr>
          <p:spPr bwMode="auto">
            <a:xfrm>
              <a:off x="1519" y="1389"/>
              <a:ext cx="0" cy="2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395287" y="1628775"/>
            <a:ext cx="1800225" cy="1655763"/>
            <a:chOff x="249" y="1026"/>
            <a:chExt cx="1134" cy="1043"/>
          </a:xfrm>
        </p:grpSpPr>
        <p:sp>
          <p:nvSpPr>
            <p:cNvPr id="5153" name="AutoShape 4"/>
            <p:cNvSpPr>
              <a:spLocks noChangeArrowheads="1"/>
            </p:cNvSpPr>
            <p:nvPr/>
          </p:nvSpPr>
          <p:spPr bwMode="auto">
            <a:xfrm>
              <a:off x="249" y="1525"/>
              <a:ext cx="952" cy="544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800" dirty="0">
                  <a:latin typeface="Times New Roman" pitchFamily="18" charset="0"/>
                  <a:cs typeface="Times New Roman" pitchFamily="18" charset="0"/>
                </a:rPr>
                <a:t>Punks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4" name="Line 19"/>
            <p:cNvSpPr>
              <a:spLocks noChangeShapeType="1"/>
            </p:cNvSpPr>
            <p:nvPr/>
          </p:nvSpPr>
          <p:spPr bwMode="auto">
            <a:xfrm flipH="1">
              <a:off x="567" y="1026"/>
              <a:ext cx="816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2555875" y="1989138"/>
            <a:ext cx="2951163" cy="4464050"/>
            <a:chOff x="1610" y="1253"/>
            <a:chExt cx="1859" cy="2812"/>
          </a:xfrm>
        </p:grpSpPr>
        <p:sp>
          <p:nvSpPr>
            <p:cNvPr id="5145" name="AutoShape 12"/>
            <p:cNvSpPr>
              <a:spLocks noChangeArrowheads="1"/>
            </p:cNvSpPr>
            <p:nvPr/>
          </p:nvSpPr>
          <p:spPr bwMode="auto">
            <a:xfrm>
              <a:off x="2517" y="3521"/>
              <a:ext cx="952" cy="544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800" dirty="0">
                  <a:latin typeface="Times New Roman" pitchFamily="18" charset="0"/>
                  <a:cs typeface="Times New Roman" pitchFamily="18" charset="0"/>
                </a:rPr>
                <a:t>Computer-</a:t>
              </a:r>
            </a:p>
            <a:p>
              <a:pPr algn="ctr"/>
              <a:r>
                <a:rPr lang="de-DE" sz="2800" dirty="0" err="1">
                  <a:latin typeface="Times New Roman" pitchFamily="18" charset="0"/>
                  <a:cs typeface="Times New Roman" pitchFamily="18" charset="0"/>
                </a:rPr>
                <a:t>kids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7" name="Group 42"/>
            <p:cNvGrpSpPr>
              <a:grpSpLocks/>
            </p:cNvGrpSpPr>
            <p:nvPr/>
          </p:nvGrpSpPr>
          <p:grpSpPr bwMode="auto">
            <a:xfrm>
              <a:off x="1610" y="1253"/>
              <a:ext cx="1269" cy="1995"/>
              <a:chOff x="1610" y="1253"/>
              <a:chExt cx="1269" cy="1995"/>
            </a:xfrm>
          </p:grpSpPr>
          <p:sp>
            <p:nvSpPr>
              <p:cNvPr id="5148" name="AutoShape 8"/>
              <p:cNvSpPr>
                <a:spLocks noChangeArrowheads="1"/>
              </p:cNvSpPr>
              <p:nvPr/>
            </p:nvSpPr>
            <p:spPr bwMode="auto">
              <a:xfrm>
                <a:off x="1927" y="2704"/>
                <a:ext cx="952" cy="544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de-DE" sz="2800" dirty="0">
                    <a:latin typeface="Times New Roman" pitchFamily="18" charset="0"/>
                    <a:cs typeface="Times New Roman" pitchFamily="18" charset="0"/>
                  </a:rPr>
                  <a:t>Body-</a:t>
                </a:r>
              </a:p>
              <a:p>
                <a:pPr algn="ctr"/>
                <a:r>
                  <a:rPr lang="de-DE" sz="2800" dirty="0" err="1">
                    <a:latin typeface="Times New Roman" pitchFamily="18" charset="0"/>
                    <a:cs typeface="Times New Roman" pitchFamily="18" charset="0"/>
                  </a:rPr>
                  <a:t>buildner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8" name="Group 41"/>
              <p:cNvGrpSpPr>
                <a:grpSpLocks/>
              </p:cNvGrpSpPr>
              <p:nvPr/>
            </p:nvGrpSpPr>
            <p:grpSpPr bwMode="auto">
              <a:xfrm>
                <a:off x="1610" y="1389"/>
                <a:ext cx="952" cy="1043"/>
                <a:chOff x="1610" y="1389"/>
                <a:chExt cx="952" cy="1043"/>
              </a:xfrm>
            </p:grpSpPr>
            <p:sp>
              <p:nvSpPr>
                <p:cNvPr id="5151" name="AutoShape 5"/>
                <p:cNvSpPr>
                  <a:spLocks noChangeArrowheads="1"/>
                </p:cNvSpPr>
                <p:nvPr/>
              </p:nvSpPr>
              <p:spPr bwMode="auto">
                <a:xfrm>
                  <a:off x="1610" y="1888"/>
                  <a:ext cx="952" cy="544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2800" dirty="0">
                      <a:latin typeface="Times New Roman" pitchFamily="18" charset="0"/>
                      <a:cs typeface="Times New Roman" pitchFamily="18" charset="0"/>
                    </a:rPr>
                    <a:t>Techno-</a:t>
                  </a:r>
                </a:p>
                <a:p>
                  <a:pPr algn="ctr"/>
                  <a:r>
                    <a:rPr lang="de-DE" sz="2800" dirty="0">
                      <a:latin typeface="Times New Roman" pitchFamily="18" charset="0"/>
                      <a:cs typeface="Times New Roman" pitchFamily="18" charset="0"/>
                    </a:rPr>
                    <a:t>Freaks</a:t>
                  </a:r>
                  <a:endParaRPr lang="ru-RU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152" name="Line 23"/>
                <p:cNvSpPr>
                  <a:spLocks noChangeShapeType="1"/>
                </p:cNvSpPr>
                <p:nvPr/>
              </p:nvSpPr>
              <p:spPr bwMode="auto">
                <a:xfrm>
                  <a:off x="1927" y="1389"/>
                  <a:ext cx="0" cy="4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150" name="Line 24"/>
              <p:cNvSpPr>
                <a:spLocks noChangeShapeType="1"/>
              </p:cNvSpPr>
              <p:nvPr/>
            </p:nvSpPr>
            <p:spPr bwMode="auto">
              <a:xfrm flipH="1">
                <a:off x="2608" y="1253"/>
                <a:ext cx="45" cy="145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147" name="Line 25"/>
            <p:cNvSpPr>
              <a:spLocks noChangeShapeType="1"/>
            </p:cNvSpPr>
            <p:nvPr/>
          </p:nvSpPr>
          <p:spPr bwMode="auto">
            <a:xfrm>
              <a:off x="2744" y="1389"/>
              <a:ext cx="272" cy="2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51"/>
          <p:cNvGrpSpPr>
            <a:grpSpLocks/>
          </p:cNvGrpSpPr>
          <p:nvPr/>
        </p:nvGrpSpPr>
        <p:grpSpPr bwMode="auto">
          <a:xfrm>
            <a:off x="4572000" y="2205038"/>
            <a:ext cx="2951163" cy="4248150"/>
            <a:chOff x="2880" y="1389"/>
            <a:chExt cx="1859" cy="2676"/>
          </a:xfrm>
        </p:grpSpPr>
        <p:sp>
          <p:nvSpPr>
            <p:cNvPr id="5143" name="AutoShape 13"/>
            <p:cNvSpPr>
              <a:spLocks noChangeArrowheads="1"/>
            </p:cNvSpPr>
            <p:nvPr/>
          </p:nvSpPr>
          <p:spPr bwMode="auto">
            <a:xfrm>
              <a:off x="3787" y="3521"/>
              <a:ext cx="952" cy="544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800" dirty="0">
                  <a:latin typeface="Times New Roman" pitchFamily="18" charset="0"/>
                  <a:cs typeface="Times New Roman" pitchFamily="18" charset="0"/>
                </a:rPr>
                <a:t>Umwelt-</a:t>
              </a:r>
            </a:p>
            <a:p>
              <a:pPr algn="ctr"/>
              <a:r>
                <a:rPr lang="de-DE" sz="2800" dirty="0" err="1">
                  <a:latin typeface="Times New Roman" pitchFamily="18" charset="0"/>
                  <a:cs typeface="Times New Roman" pitchFamily="18" charset="0"/>
                </a:rPr>
                <a:t>schützer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44" name="Line 28"/>
            <p:cNvSpPr>
              <a:spLocks noChangeShapeType="1"/>
            </p:cNvSpPr>
            <p:nvPr/>
          </p:nvSpPr>
          <p:spPr bwMode="auto">
            <a:xfrm>
              <a:off x="2880" y="1389"/>
              <a:ext cx="998" cy="2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49"/>
          <p:cNvGrpSpPr>
            <a:grpSpLocks/>
          </p:cNvGrpSpPr>
          <p:nvPr/>
        </p:nvGrpSpPr>
        <p:grpSpPr bwMode="auto">
          <a:xfrm>
            <a:off x="539750" y="1989138"/>
            <a:ext cx="8207375" cy="3167062"/>
            <a:chOff x="340" y="1253"/>
            <a:chExt cx="5170" cy="1995"/>
          </a:xfrm>
        </p:grpSpPr>
        <p:sp>
          <p:nvSpPr>
            <p:cNvPr id="5135" name="AutoShape 7"/>
            <p:cNvSpPr>
              <a:spLocks noChangeArrowheads="1"/>
            </p:cNvSpPr>
            <p:nvPr/>
          </p:nvSpPr>
          <p:spPr bwMode="auto">
            <a:xfrm>
              <a:off x="340" y="2704"/>
              <a:ext cx="952" cy="544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800" dirty="0">
                  <a:latin typeface="Times New Roman" pitchFamily="18" charset="0"/>
                  <a:cs typeface="Times New Roman" pitchFamily="18" charset="0"/>
                </a:rPr>
                <a:t>Sport-</a:t>
              </a:r>
            </a:p>
            <a:p>
              <a:pPr algn="ctr"/>
              <a:r>
                <a:rPr lang="de-DE" sz="2800" dirty="0">
                  <a:latin typeface="Times New Roman" pitchFamily="18" charset="0"/>
                  <a:cs typeface="Times New Roman" pitchFamily="18" charset="0"/>
                </a:rPr>
                <a:t>besessene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36" name="Line 21"/>
            <p:cNvSpPr>
              <a:spLocks noChangeShapeType="1"/>
            </p:cNvSpPr>
            <p:nvPr/>
          </p:nvSpPr>
          <p:spPr bwMode="auto">
            <a:xfrm flipH="1">
              <a:off x="1020" y="1389"/>
              <a:ext cx="363" cy="13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" name="Group 48"/>
            <p:cNvGrpSpPr>
              <a:grpSpLocks/>
            </p:cNvGrpSpPr>
            <p:nvPr/>
          </p:nvGrpSpPr>
          <p:grpSpPr bwMode="auto">
            <a:xfrm>
              <a:off x="3107" y="1253"/>
              <a:ext cx="2403" cy="1179"/>
              <a:chOff x="3107" y="1253"/>
              <a:chExt cx="2403" cy="1179"/>
            </a:xfrm>
          </p:grpSpPr>
          <p:sp>
            <p:nvSpPr>
              <p:cNvPr id="5138" name="AutoShape 10"/>
              <p:cNvSpPr>
                <a:spLocks noChangeArrowheads="1"/>
              </p:cNvSpPr>
              <p:nvPr/>
            </p:nvSpPr>
            <p:spPr bwMode="auto">
              <a:xfrm>
                <a:off x="4558" y="1570"/>
                <a:ext cx="952" cy="544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de-DE" sz="2800" dirty="0">
                    <a:latin typeface="Times New Roman" pitchFamily="18" charset="0"/>
                    <a:cs typeface="Times New Roman" pitchFamily="18" charset="0"/>
                  </a:rPr>
                  <a:t>Autonome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2" name="Group 45"/>
              <p:cNvGrpSpPr>
                <a:grpSpLocks/>
              </p:cNvGrpSpPr>
              <p:nvPr/>
            </p:nvGrpSpPr>
            <p:grpSpPr bwMode="auto">
              <a:xfrm>
                <a:off x="3107" y="1389"/>
                <a:ext cx="1360" cy="1043"/>
                <a:chOff x="3107" y="1389"/>
                <a:chExt cx="1360" cy="1043"/>
              </a:xfrm>
            </p:grpSpPr>
            <p:sp>
              <p:nvSpPr>
                <p:cNvPr id="5141" name="AutoShape 6"/>
                <p:cNvSpPr>
                  <a:spLocks noChangeArrowheads="1"/>
                </p:cNvSpPr>
                <p:nvPr/>
              </p:nvSpPr>
              <p:spPr bwMode="auto">
                <a:xfrm>
                  <a:off x="3515" y="1888"/>
                  <a:ext cx="952" cy="544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2800" dirty="0">
                      <a:latin typeface="Times New Roman" pitchFamily="18" charset="0"/>
                      <a:cs typeface="Times New Roman" pitchFamily="18" charset="0"/>
                    </a:rPr>
                    <a:t>Junge </a:t>
                  </a:r>
                </a:p>
                <a:p>
                  <a:pPr algn="ctr"/>
                  <a:r>
                    <a:rPr lang="de-DE" sz="2800" dirty="0">
                      <a:latin typeface="Times New Roman" pitchFamily="18" charset="0"/>
                      <a:cs typeface="Times New Roman" pitchFamily="18" charset="0"/>
                    </a:rPr>
                    <a:t>Christen</a:t>
                  </a:r>
                  <a:endParaRPr lang="ru-RU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142" name="Line 29"/>
                <p:cNvSpPr>
                  <a:spLocks noChangeShapeType="1"/>
                </p:cNvSpPr>
                <p:nvPr/>
              </p:nvSpPr>
              <p:spPr bwMode="auto">
                <a:xfrm>
                  <a:off x="3107" y="1389"/>
                  <a:ext cx="589" cy="4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140" name="Line 30"/>
              <p:cNvSpPr>
                <a:spLocks noChangeShapeType="1"/>
              </p:cNvSpPr>
              <p:nvPr/>
            </p:nvSpPr>
            <p:spPr bwMode="auto">
              <a:xfrm>
                <a:off x="3198" y="1253"/>
                <a:ext cx="136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3" name="Group 37"/>
          <p:cNvGrpSpPr>
            <a:grpSpLocks/>
          </p:cNvGrpSpPr>
          <p:nvPr/>
        </p:nvGrpSpPr>
        <p:grpSpPr bwMode="auto">
          <a:xfrm>
            <a:off x="2124075" y="692150"/>
            <a:ext cx="2952750" cy="1512888"/>
            <a:chOff x="1338" y="436"/>
            <a:chExt cx="1860" cy="953"/>
          </a:xfrm>
        </p:grpSpPr>
        <p:sp>
          <p:nvSpPr>
            <p:cNvPr id="5133" name="AutoShape 34"/>
            <p:cNvSpPr>
              <a:spLocks noChangeArrowheads="1"/>
            </p:cNvSpPr>
            <p:nvPr/>
          </p:nvSpPr>
          <p:spPr bwMode="auto">
            <a:xfrm>
              <a:off x="1338" y="799"/>
              <a:ext cx="1860" cy="590"/>
            </a:xfrm>
            <a:prstGeom prst="roundRect">
              <a:avLst>
                <a:gd name="adj" fmla="val 16667"/>
              </a:avLst>
            </a:prstGeom>
            <a:solidFill>
              <a:srgbClr val="FF99FF"/>
            </a:solidFill>
            <a:ln w="9525">
              <a:solidFill>
                <a:srgbClr val="FF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3200" b="1" dirty="0">
                  <a:latin typeface="Times New Roman" pitchFamily="18" charset="0"/>
                  <a:cs typeface="Times New Roman" pitchFamily="18" charset="0"/>
                </a:rPr>
                <a:t>Die Subkulturen</a:t>
              </a:r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34" name="Line 36"/>
            <p:cNvSpPr>
              <a:spLocks noChangeShapeType="1"/>
            </p:cNvSpPr>
            <p:nvPr/>
          </p:nvSpPr>
          <p:spPr bwMode="auto">
            <a:xfrm flipH="1">
              <a:off x="2653" y="436"/>
              <a:ext cx="91" cy="363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4716016" y="2204864"/>
            <a:ext cx="2807444" cy="2951832"/>
            <a:chOff x="4716016" y="2204864"/>
            <a:chExt cx="2807444" cy="2951832"/>
          </a:xfrm>
        </p:grpSpPr>
        <p:sp>
          <p:nvSpPr>
            <p:cNvPr id="15369" name="AutoShape 9"/>
            <p:cNvSpPr>
              <a:spLocks noChangeArrowheads="1"/>
            </p:cNvSpPr>
            <p:nvPr/>
          </p:nvSpPr>
          <p:spPr bwMode="auto">
            <a:xfrm>
              <a:off x="6012160" y="4293096"/>
              <a:ext cx="1511300" cy="86360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800" dirty="0">
                  <a:latin typeface="Times New Roman" pitchFamily="18" charset="0"/>
                  <a:cs typeface="Times New Roman" pitchFamily="18" charset="0"/>
                </a:rPr>
                <a:t>Neonazis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5" name="Прямая со стрелкой 44"/>
            <p:cNvCxnSpPr/>
            <p:nvPr/>
          </p:nvCxnSpPr>
          <p:spPr>
            <a:xfrm>
              <a:off x="4716016" y="2204864"/>
              <a:ext cx="1296144" cy="244827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Lyuba\Lyuba\ЛЮБА\Шаблоны слайдов\FreePpt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404664"/>
            <a:ext cx="8617039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Die heutigen Jugendlichen</a:t>
            </a:r>
            <a:r>
              <a:rPr lang="de-DE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endParaRPr lang="de-DE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Welche Probleme haben sie</a:t>
            </a:r>
            <a:r>
              <a:rPr lang="de-DE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5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Wovon </a:t>
            </a:r>
            <a:r>
              <a:rPr lang="de-DE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träumen sie? </a:t>
            </a:r>
            <a:endParaRPr lang="ru-RU" sz="5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de-DE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ist für sie wichtig?</a:t>
            </a:r>
            <a:r>
              <a:rPr lang="ru-RU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388424" y="6093296"/>
            <a:ext cx="29837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Lyuba\Lyuba\ЛЮБА\Шаблоны слайдов\FreePpt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Die Jugendlichen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29058" y="404664"/>
            <a:ext cx="4747126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20" y="714356"/>
            <a:ext cx="34563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Üb. 2, S. 89-90 </a:t>
            </a: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Lest bitte die Aufgabe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und die Collage auf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der Seite 90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085184"/>
            <a:ext cx="2491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3, </a:t>
            </a:r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89-91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8424" y="6093296"/>
            <a:ext cx="29837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олнце 9">
            <a:hlinkClick r:id="rId4" action="ppaction://hlinkfile"/>
          </p:cNvPr>
          <p:cNvSpPr/>
          <p:nvPr/>
        </p:nvSpPr>
        <p:spPr>
          <a:xfrm>
            <a:off x="611560" y="5877272"/>
            <a:ext cx="360040" cy="288032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28596" y="3214686"/>
            <a:ext cx="6402715" cy="12311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ist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sind wichtig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Die Jugendlichen träumen von (Dat.)…..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285728"/>
          <a:ext cx="8229600" cy="5918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94"/>
                <a:gridCol w="3729006"/>
              </a:tblGrid>
              <a:tr h="2857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273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Schule und Noten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Sport (Tennis, Fußball)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Die Suche nach dem Sinn des Lebens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Mein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Stellenwert in Gesellschaft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Musik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Kunst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Probleme mit der Schule und den Lehrern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Meine Freunde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Meine Familie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Ein gutes Abitur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Mein Traumberuf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2400" i="1" dirty="0">
                          <a:latin typeface="Times New Roman"/>
                          <a:ea typeface="Times New Roman"/>
                          <a:cs typeface="Times New Roman"/>
                        </a:rPr>
                        <a:t>… ist/sind für mich wichtig.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2400" i="1" dirty="0">
                          <a:latin typeface="Times New Roman"/>
                          <a:ea typeface="Times New Roman"/>
                          <a:cs typeface="Times New Roman"/>
                        </a:rPr>
                        <a:t>…ist/sind am wichtigsten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2400" i="1" dirty="0">
                          <a:latin typeface="Times New Roman"/>
                          <a:ea typeface="Times New Roman"/>
                          <a:cs typeface="Times New Roman"/>
                        </a:rPr>
                        <a:t>…ist/sind nicht besonders wichtig.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2400" i="1" dirty="0">
                          <a:latin typeface="Times New Roman"/>
                          <a:ea typeface="Times New Roman"/>
                          <a:cs typeface="Times New Roman"/>
                        </a:rPr>
                        <a:t>…ist/sind überhaupt nicht wichtig	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Lyuba\Lyuba\ЛЮБА\Шаблоны слайдов\FreePpt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332656"/>
            <a:ext cx="6678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91-92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Welche Probleme haben die heutigen Jugendlichen?.</a:t>
            </a:r>
            <a:r>
              <a:rPr lang="ru-RU" b="1" dirty="0" smtClean="0"/>
              <a:t>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8424" y="6093296"/>
            <a:ext cx="29837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71600" y="1772816"/>
            <a:ext cx="73152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лнце 10">
            <a:hlinkClick r:id="rId4" action="ppaction://hlinkfile"/>
          </p:cNvPr>
          <p:cNvSpPr/>
          <p:nvPr/>
        </p:nvSpPr>
        <p:spPr>
          <a:xfrm>
            <a:off x="7740352" y="6093296"/>
            <a:ext cx="288032" cy="288032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75722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„Wie war die Stunde?»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0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660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«+»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«+ -»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«- 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01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…  gut,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interessant, wunderschön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sinnvoll, 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mit viel  Nutzen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Ich arbeite gut.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…   nicht besonders gut,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nicht besonders  interessant, 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nicht schlecht, so lala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Ich arbeite nicht besonders gut.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 dirty="0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 dirty="0">
                          <a:latin typeface="Times New Roman"/>
                          <a:ea typeface="Calibri"/>
                          <a:cs typeface="Times New Roman"/>
                        </a:rPr>
                        <a:t> …   schlecht,                          langweilig   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 dirty="0">
                          <a:latin typeface="Times New Roman"/>
                          <a:ea typeface="Calibri"/>
                          <a:cs typeface="Times New Roman"/>
                        </a:rPr>
                        <a:t>Ich arbeite   schlecht.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algn="ctr"/>
            <a:endParaRPr lang="de-DE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3600" b="1" dirty="0" smtClean="0">
                <a:latin typeface="Times New Roman" pitchFamily="18" charset="0"/>
                <a:cs typeface="Times New Roman" pitchFamily="18" charset="0"/>
              </a:rPr>
              <a:t>Ich </a:t>
            </a:r>
            <a:r>
              <a:rPr lang="de-DE" sz="3600" b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de-DE" sz="3600" b="1" dirty="0" err="1" smtClean="0">
                <a:latin typeface="Times New Roman" pitchFamily="18" charset="0"/>
                <a:cs typeface="Times New Roman" pitchFamily="18" charset="0"/>
              </a:rPr>
              <a:t>nsche</a:t>
            </a:r>
            <a:r>
              <a:rPr lang="de-DE" sz="3600" b="1" dirty="0" smtClean="0">
                <a:latin typeface="Times New Roman" pitchFamily="18" charset="0"/>
                <a:cs typeface="Times New Roman" pitchFamily="18" charset="0"/>
              </a:rPr>
              <a:t> euch </a:t>
            </a:r>
            <a:endParaRPr lang="de-DE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de-DE" sz="3600" b="1" dirty="0" smtClean="0">
                <a:latin typeface="Times New Roman" pitchFamily="18" charset="0"/>
                <a:cs typeface="Times New Roman" pitchFamily="18" charset="0"/>
              </a:rPr>
              <a:t>viel </a:t>
            </a:r>
            <a:r>
              <a:rPr lang="de-DE" sz="3600" b="1" dirty="0" smtClean="0">
                <a:latin typeface="Times New Roman" pitchFamily="18" charset="0"/>
                <a:cs typeface="Times New Roman" pitchFamily="18" charset="0"/>
              </a:rPr>
              <a:t>Erfolg und  gute Noten</a:t>
            </a:r>
            <a:r>
              <a:rPr lang="de-DE" sz="3600" b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3600" b="1" dirty="0" smtClean="0">
                <a:latin typeface="Times New Roman" pitchFamily="18" charset="0"/>
                <a:cs typeface="Times New Roman" pitchFamily="18" charset="0"/>
              </a:rPr>
              <a:t>Auf Wiedersehen!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</TotalTime>
  <Words>287</Words>
  <Application>Microsoft Office PowerPoint</Application>
  <PresentationFormat>Экран (4:3)</PresentationFormat>
  <Paragraphs>87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Was bedeutet diese Wörter?</vt:lpstr>
      <vt:lpstr>Die Jugendszene in Deutschland:</vt:lpstr>
      <vt:lpstr>Слайд 5</vt:lpstr>
      <vt:lpstr>Слайд 6</vt:lpstr>
      <vt:lpstr>Слайд 7</vt:lpstr>
      <vt:lpstr>Слайд 8</vt:lpstr>
      <vt:lpstr>„Wie war die Stunde?»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Rust</dc:creator>
  <cp:lastModifiedBy>джумма</cp:lastModifiedBy>
  <cp:revision>54</cp:revision>
  <dcterms:created xsi:type="dcterms:W3CDTF">2012-12-09T07:53:04Z</dcterms:created>
  <dcterms:modified xsi:type="dcterms:W3CDTF">2003-12-31T21:13:27Z</dcterms:modified>
</cp:coreProperties>
</file>